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4" r:id="rId4"/>
    <p:sldId id="265" r:id="rId5"/>
    <p:sldId id="258" r:id="rId6"/>
    <p:sldId id="266" r:id="rId7"/>
    <p:sldId id="259" r:id="rId8"/>
    <p:sldId id="260" r:id="rId9"/>
    <p:sldId id="267" r:id="rId10"/>
    <p:sldId id="261" r:id="rId11"/>
    <p:sldId id="262" r:id="rId12"/>
    <p:sldId id="269" r:id="rId13"/>
    <p:sldId id="268" r:id="rId14"/>
    <p:sldId id="263" r:id="rId1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EBD2">
              <a:alpha val="48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254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lastRow>
    <a:fir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254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9BA7B4">
              <a:alpha val="9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8B9E">
              <a:alpha val="9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8B9E">
              <a:alpha val="90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B1A596">
              <a:alpha val="20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D231A"/>
              </a:solidFill>
              <a:prstDash val="solid"/>
              <a:miter lim="400000"/>
            </a:ln>
          </a:left>
          <a:right>
            <a:ln w="12700" cap="flat">
              <a:solidFill>
                <a:srgbClr val="3D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CA581">
              <a:alpha val="50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56333">
              <a:alpha val="75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19B68">
              <a:alpha val="50000"/>
            </a:srgbClr>
          </a:solidFill>
        </a:fill>
      </a:tcStyle>
    </a:wholeTbl>
    <a:band2H>
      <a:tcTxStyle/>
      <a:tcStyle>
        <a:tcBdr/>
        <a:fill>
          <a:solidFill>
            <a:srgbClr val="C09B6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45C39">
              <a:alpha val="8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77A48">
              <a:alpha val="81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33E29">
              <a:alpha val="85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solidFill>
                <a:srgbClr val="828D8E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828D8E"/>
              </a:solidFill>
              <a:prstDash val="solid"/>
              <a:miter lim="400000"/>
            </a:ln>
          </a:left>
          <a:right>
            <a:ln w="12700" cap="flat">
              <a:solidFill>
                <a:srgbClr val="828D8E"/>
              </a:solidFill>
              <a:prstDash val="solid"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solidFill>
                <a:srgbClr val="828D8E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DFD8">
              <a:alpha val="61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DFD8">
              <a:alpha val="61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D5E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6" d="100"/>
          <a:sy n="36" d="100"/>
        </p:scale>
        <p:origin x="1392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270000" y="1689100"/>
            <a:ext cx="10464800" cy="3467100"/>
          </a:xfrm>
          <a:prstGeom prst="rect">
            <a:avLst/>
          </a:prstGeom>
        </p:spPr>
        <p:txBody>
          <a:bodyPr anchor="b"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181600"/>
            <a:ext cx="10464800" cy="146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0" algn="ctr">
              <a:spcBef>
                <a:spcPts val="0"/>
              </a:spcBef>
              <a:buSzTx/>
              <a:buNone/>
              <a:defRPr sz="3600"/>
            </a:lvl2pPr>
            <a:lvl3pPr marL="0" indent="0" algn="ctr">
              <a:spcBef>
                <a:spcPts val="0"/>
              </a:spcBef>
              <a:buSzTx/>
              <a:buNone/>
              <a:defRPr sz="3600"/>
            </a:lvl3pPr>
            <a:lvl4pPr marL="0" indent="0" algn="ctr">
              <a:spcBef>
                <a:spcPts val="0"/>
              </a:spcBef>
              <a:buSzTx/>
              <a:buNone/>
              <a:defRPr sz="3600"/>
            </a:lvl4pPr>
            <a:lvl5pPr marL="0" indent="0" algn="ctr">
              <a:spcBef>
                <a:spcPts val="0"/>
              </a:spcBef>
              <a:buSzTx/>
              <a:buNone/>
              <a:defRPr sz="3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“在此键入引文。”"/>
          <p:cNvSpPr txBox="1">
            <a:spLocks noGrp="1"/>
          </p:cNvSpPr>
          <p:nvPr>
            <p:ph type="body" sz="quarter" idx="13"/>
          </p:nvPr>
        </p:nvSpPr>
        <p:spPr>
          <a:xfrm>
            <a:off x="1270000" y="4241831"/>
            <a:ext cx="10464800" cy="901638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“在此键入引文。”</a:t>
            </a:r>
          </a:p>
        </p:txBody>
      </p:sp>
      <p:sp>
        <p:nvSpPr>
          <p:cNvPr id="94" name="–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1270000" y="6362700"/>
            <a:ext cx="10464800" cy="647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</a:lstStyle>
          <a:p>
            <a:r>
              <a:t>–Johnny Appleseed</a:t>
            </a:r>
          </a:p>
        </p:txBody>
      </p:sp>
      <p:sp>
        <p:nvSpPr>
          <p:cNvPr id="9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>
            <a:spLocks noGrp="1"/>
          </p:cNvSpPr>
          <p:nvPr>
            <p:ph type="pic" idx="13"/>
          </p:nvPr>
        </p:nvSpPr>
        <p:spPr>
          <a:xfrm>
            <a:off x="-355600" y="0"/>
            <a:ext cx="14782326" cy="10375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>
            <a:spLocks noGrp="1"/>
          </p:cNvSpPr>
          <p:nvPr>
            <p:ph type="pic" idx="13"/>
          </p:nvPr>
        </p:nvSpPr>
        <p:spPr>
          <a:xfrm>
            <a:off x="1574800" y="114300"/>
            <a:ext cx="9855200" cy="6502609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标题文本"/>
          <p:cNvSpPr txBox="1">
            <a:spLocks noGrp="1"/>
          </p:cNvSpPr>
          <p:nvPr>
            <p:ph type="title"/>
          </p:nvPr>
        </p:nvSpPr>
        <p:spPr>
          <a:xfrm>
            <a:off x="1270000" y="6680200"/>
            <a:ext cx="10464800" cy="1270000"/>
          </a:xfrm>
          <a:prstGeom prst="rect">
            <a:avLst/>
          </a:prstGeom>
        </p:spPr>
        <p:txBody>
          <a:bodyPr anchor="b"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2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7835900"/>
            <a:ext cx="10464800" cy="146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0" algn="ctr">
              <a:spcBef>
                <a:spcPts val="0"/>
              </a:spcBef>
              <a:buSzTx/>
              <a:buNone/>
              <a:defRPr sz="3600"/>
            </a:lvl2pPr>
            <a:lvl3pPr marL="0" indent="0" algn="ctr">
              <a:spcBef>
                <a:spcPts val="0"/>
              </a:spcBef>
              <a:buSzTx/>
              <a:buNone/>
              <a:defRPr sz="3600"/>
            </a:lvl3pPr>
            <a:lvl4pPr marL="0" indent="0" algn="ctr">
              <a:spcBef>
                <a:spcPts val="0"/>
              </a:spcBef>
              <a:buSzTx/>
              <a:buNone/>
              <a:defRPr sz="3600"/>
            </a:lvl4pPr>
            <a:lvl5pPr marL="0" indent="0" algn="ctr">
              <a:spcBef>
                <a:spcPts val="0"/>
              </a:spcBef>
              <a:buSzTx/>
              <a:buNone/>
              <a:defRPr sz="3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>
            <a:spLocks noGrp="1"/>
          </p:cNvSpPr>
          <p:nvPr>
            <p:ph type="title"/>
          </p:nvPr>
        </p:nvSpPr>
        <p:spPr>
          <a:xfrm>
            <a:off x="1270000" y="3289300"/>
            <a:ext cx="10464800" cy="317500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>
            <a:spLocks noGrp="1"/>
          </p:cNvSpPr>
          <p:nvPr>
            <p:ph type="pic" idx="13"/>
          </p:nvPr>
        </p:nvSpPr>
        <p:spPr>
          <a:xfrm>
            <a:off x="3759200" y="825500"/>
            <a:ext cx="11548692" cy="7620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标题文本"/>
          <p:cNvSpPr txBox="1">
            <a:spLocks noGrp="1"/>
          </p:cNvSpPr>
          <p:nvPr>
            <p:ph type="title"/>
          </p:nvPr>
        </p:nvSpPr>
        <p:spPr>
          <a:xfrm>
            <a:off x="965200" y="1397000"/>
            <a:ext cx="5600700" cy="4038600"/>
          </a:xfrm>
          <a:prstGeom prst="rect">
            <a:avLst/>
          </a:prstGeom>
        </p:spPr>
        <p:txBody>
          <a:bodyPr anchor="b"/>
          <a:lstStyle>
            <a:lvl1pPr algn="ctr"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965200" y="5448300"/>
            <a:ext cx="5600700" cy="2933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0" algn="ctr">
              <a:spcBef>
                <a:spcPts val="0"/>
              </a:spcBef>
              <a:buSzTx/>
              <a:buNone/>
              <a:defRPr sz="3600"/>
            </a:lvl2pPr>
            <a:lvl3pPr marL="0" indent="0" algn="ctr">
              <a:spcBef>
                <a:spcPts val="0"/>
              </a:spcBef>
              <a:buSzTx/>
              <a:buNone/>
              <a:defRPr sz="3600"/>
            </a:lvl3pPr>
            <a:lvl4pPr marL="0" indent="0" algn="ctr">
              <a:spcBef>
                <a:spcPts val="0"/>
              </a:spcBef>
              <a:buSzTx/>
              <a:buNone/>
              <a:defRPr sz="3600"/>
            </a:lvl4pPr>
            <a:lvl5pPr marL="0" indent="0" algn="ctr">
              <a:spcBef>
                <a:spcPts val="0"/>
              </a:spcBef>
              <a:buSzTx/>
              <a:buNone/>
              <a:defRPr sz="3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57" name="正文级别 1…"/>
          <p:cNvSpPr txBox="1">
            <a:spLocks noGrp="1"/>
          </p:cNvSpPr>
          <p:nvPr>
            <p:ph type="body" idx="1"/>
          </p:nvPr>
        </p:nvSpPr>
        <p:spPr>
          <a:xfrm>
            <a:off x="1270000" y="2819400"/>
            <a:ext cx="10464800" cy="5842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>
            <a:spLocks noGrp="1"/>
          </p:cNvSpPr>
          <p:nvPr>
            <p:ph type="pic" sz="half" idx="13"/>
          </p:nvPr>
        </p:nvSpPr>
        <p:spPr>
          <a:xfrm>
            <a:off x="5283200" y="2819400"/>
            <a:ext cx="8565280" cy="5651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67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1270000" y="2819400"/>
            <a:ext cx="5016500" cy="5651500"/>
          </a:xfrm>
          <a:prstGeom prst="rect">
            <a:avLst/>
          </a:prstGeom>
        </p:spPr>
        <p:txBody>
          <a:bodyPr/>
          <a:lstStyle>
            <a:lvl1pPr marL="368300" indent="-368300">
              <a:spcBef>
                <a:spcPts val="2800"/>
              </a:spcBef>
              <a:buBlip>
                <a:blip r:embed="rId2"/>
              </a:buBlip>
              <a:defRPr sz="3000"/>
            </a:lvl1pPr>
            <a:lvl2pPr marL="736600" indent="-368300">
              <a:spcBef>
                <a:spcPts val="2800"/>
              </a:spcBef>
              <a:buBlip>
                <a:blip r:embed="rId2"/>
              </a:buBlip>
              <a:defRPr sz="3000"/>
            </a:lvl2pPr>
            <a:lvl3pPr marL="1104900" indent="-368300">
              <a:spcBef>
                <a:spcPts val="2800"/>
              </a:spcBef>
              <a:buBlip>
                <a:blip r:embed="rId2"/>
              </a:buBlip>
              <a:defRPr sz="3000"/>
            </a:lvl3pPr>
            <a:lvl4pPr marL="1473200" indent="-368300">
              <a:spcBef>
                <a:spcPts val="2800"/>
              </a:spcBef>
              <a:buBlip>
                <a:blip r:embed="rId2"/>
              </a:buBlip>
              <a:defRPr sz="3000"/>
            </a:lvl4pPr>
            <a:lvl5pPr marL="1841500" indent="-368300">
              <a:spcBef>
                <a:spcPts val="2800"/>
              </a:spcBef>
              <a:buBlip>
                <a:blip r:embed="rId2"/>
              </a:buBlip>
              <a:defRPr sz="3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>
            <a:spLocks noGrp="1"/>
          </p:cNvSpPr>
          <p:nvPr>
            <p:ph type="pic" sz="quarter" idx="13"/>
          </p:nvPr>
        </p:nvSpPr>
        <p:spPr>
          <a:xfrm>
            <a:off x="7391400" y="762000"/>
            <a:ext cx="4660900" cy="3075332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图像"/>
          <p:cNvSpPr>
            <a:spLocks noGrp="1"/>
          </p:cNvSpPr>
          <p:nvPr>
            <p:ph type="pic" sz="half" idx="14"/>
          </p:nvPr>
        </p:nvSpPr>
        <p:spPr>
          <a:xfrm>
            <a:off x="6901631" y="3197028"/>
            <a:ext cx="5380144" cy="81153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图像"/>
          <p:cNvSpPr>
            <a:spLocks noGrp="1"/>
          </p:cNvSpPr>
          <p:nvPr>
            <p:ph type="pic" idx="15"/>
          </p:nvPr>
        </p:nvSpPr>
        <p:spPr>
          <a:xfrm>
            <a:off x="-2291141" y="-26019"/>
            <a:ext cx="12309676" cy="9233763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>
            <a:spLocks noGrp="1"/>
          </p:cNvSpPr>
          <p:nvPr>
            <p:ph type="body" idx="1"/>
          </p:nvPr>
        </p:nvSpPr>
        <p:spPr>
          <a:xfrm>
            <a:off x="1270000" y="1168400"/>
            <a:ext cx="10464800" cy="7416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标题文本"/>
          <p:cNvSpPr txBox="1">
            <a:spLocks noGrp="1"/>
          </p:cNvSpPr>
          <p:nvPr>
            <p:ph type="title"/>
          </p:nvPr>
        </p:nvSpPr>
        <p:spPr>
          <a:xfrm>
            <a:off x="1270000" y="635000"/>
            <a:ext cx="10464800" cy="210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37299" y="9296399"/>
            <a:ext cx="323479" cy="457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1pPr>
      <a:lvl2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2pPr>
      <a:lvl3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3pPr>
      <a:lvl4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4pPr>
      <a:lvl5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5pPr>
      <a:lvl6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6pPr>
      <a:lvl7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7pPr>
      <a:lvl8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8pPr>
      <a:lvl9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1pPr>
      <a:lvl2pPr marL="9398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2pPr>
      <a:lvl3pPr marL="14097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3pPr>
      <a:lvl4pPr marL="18796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4pPr>
      <a:lvl5pPr marL="23495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5pPr>
      <a:lvl6pPr marL="28194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6pPr>
      <a:lvl7pPr marL="32893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7pPr>
      <a:lvl8pPr marL="37592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8pPr>
      <a:lvl9pPr marL="42291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ic 10C Project  Bruinopoly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Pic 10C Project  Bruinopoly</a:t>
            </a:r>
          </a:p>
        </p:txBody>
      </p:sp>
      <p:sp>
        <p:nvSpPr>
          <p:cNvPr id="120" name="Team members: Yuxin Qian, Daniel Becerra, Chuqi Bian, Hao Zheng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 defTabSz="560831">
              <a:defRPr sz="3455"/>
            </a:lvl1pPr>
          </a:lstStyle>
          <a:p>
            <a:r>
              <a:t>Team members: Yuxin Qian, Daniel Becerra, Chuqi Bian, Hao Zheng</a:t>
            </a:r>
          </a:p>
        </p:txBody>
      </p:sp>
      <p:sp>
        <p:nvSpPr>
          <p:cNvPr id="121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6413090" y="9296399"/>
            <a:ext cx="171898" cy="457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截屏2019-12-0123.07.29.png" descr="截屏2019-12-0123.07.29.png"/>
          <p:cNvPicPr>
            <a:picLocks noGrp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6608507" y="1764637"/>
            <a:ext cx="4775201" cy="3098801"/>
          </a:xfrm>
          <a:prstGeom prst="rect">
            <a:avLst/>
          </a:prstGeom>
        </p:spPr>
      </p:pic>
      <p:pic>
        <p:nvPicPr>
          <p:cNvPr id="142" name="截屏2019-12-0122.04.13.png" descr="截屏2019-12-0122.04.1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1574" y="5401337"/>
            <a:ext cx="6049067" cy="2824304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when Landing on the Chance…"/>
          <p:cNvSpPr txBox="1"/>
          <p:nvPr/>
        </p:nvSpPr>
        <p:spPr>
          <a:xfrm>
            <a:off x="1047822" y="1970083"/>
            <a:ext cx="5223942" cy="436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100"/>
            </a:pPr>
            <a:r>
              <a:rPr dirty="0"/>
              <a:t>when Landing on the Chance</a:t>
            </a:r>
          </a:p>
          <a:p>
            <a:pPr algn="l">
              <a:defRPr sz="3100"/>
            </a:pPr>
            <a:r>
              <a:rPr dirty="0"/>
              <a:t> cards, a card generated by</a:t>
            </a:r>
          </a:p>
          <a:p>
            <a:pPr algn="l">
              <a:defRPr sz="3100"/>
            </a:pPr>
            <a:r>
              <a:rPr dirty="0" err="1"/>
              <a:t>QRand</a:t>
            </a:r>
            <a:r>
              <a:rPr dirty="0"/>
              <a:t> would show up.</a:t>
            </a:r>
          </a:p>
          <a:p>
            <a:pPr algn="l">
              <a:defRPr sz="3100"/>
            </a:pPr>
            <a:r>
              <a:rPr dirty="0"/>
              <a:t>Likely events includes gaining</a:t>
            </a:r>
          </a:p>
          <a:p>
            <a:pPr algn="l">
              <a:defRPr sz="3100"/>
            </a:pPr>
            <a:r>
              <a:rPr dirty="0"/>
              <a:t> money, losing money, </a:t>
            </a:r>
          </a:p>
          <a:p>
            <a:pPr algn="l">
              <a:defRPr sz="3100"/>
            </a:pPr>
            <a:r>
              <a:rPr dirty="0"/>
              <a:t>stopping for one turn or</a:t>
            </a:r>
          </a:p>
          <a:p>
            <a:pPr algn="l">
              <a:defRPr sz="3100"/>
            </a:pPr>
            <a:r>
              <a:rPr dirty="0"/>
              <a:t>going to the pic lab (jail.) 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截屏2019-12-0123.07.02.png" descr="截屏2019-12-0123.07.02.png"/>
          <p:cNvPicPr>
            <a:picLocks noGrp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8926633" y="998723"/>
            <a:ext cx="3387151" cy="2209995"/>
          </a:xfrm>
          <a:prstGeom prst="rect">
            <a:avLst/>
          </a:prstGeom>
        </p:spPr>
      </p:pic>
      <p:pic>
        <p:nvPicPr>
          <p:cNvPr id="146" name="截屏2019-12-0122.03.13.png" descr="截屏2019-12-0122.03.13.png"/>
          <p:cNvPicPr>
            <a:picLocks noGrp="1"/>
          </p:cNvPicPr>
          <p:nvPr>
            <p:ph type="pic" idx="14"/>
          </p:nvPr>
        </p:nvPicPr>
        <p:blipFill>
          <a:blip r:embed="rId3"/>
          <a:stretch>
            <a:fillRect/>
          </a:stretch>
        </p:blipFill>
        <p:spPr>
          <a:xfrm>
            <a:off x="7616298" y="3582082"/>
            <a:ext cx="4775201" cy="4978401"/>
          </a:xfrm>
          <a:prstGeom prst="rect">
            <a:avLst/>
          </a:prstGeom>
        </p:spPr>
      </p:pic>
      <p:sp>
        <p:nvSpPr>
          <p:cNvPr id="148" name="The dice would generate…"/>
          <p:cNvSpPr txBox="1"/>
          <p:nvPr/>
        </p:nvSpPr>
        <p:spPr>
          <a:xfrm>
            <a:off x="5704199" y="1571932"/>
            <a:ext cx="3168080" cy="12700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2200"/>
              <a:t>The dice would generate</a:t>
            </a:r>
          </a:p>
          <a:p>
            <a:r>
              <a:rPr sz="2200"/>
              <a:t> random steps</a:t>
            </a:r>
            <a:r>
              <a:t>.</a:t>
            </a:r>
          </a:p>
        </p:txBody>
      </p:sp>
      <p:sp>
        <p:nvSpPr>
          <p:cNvPr id="149" name="When landing on a property, the program will check whether it is…"/>
          <p:cNvSpPr txBox="1"/>
          <p:nvPr/>
        </p:nvSpPr>
        <p:spPr>
          <a:xfrm>
            <a:off x="920641" y="6896640"/>
            <a:ext cx="6681138" cy="12065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1900"/>
              <a:t>When landing on a pro</a:t>
            </a:r>
            <a:r>
              <a:rPr sz="1800"/>
              <a:t>perty, the program will check whether it is</a:t>
            </a:r>
          </a:p>
          <a:p>
            <a:pPr algn="l"/>
            <a:r>
              <a:rPr sz="1800"/>
              <a:t> owned. You can buy owned property. Otherwise, you will need</a:t>
            </a:r>
          </a:p>
          <a:p>
            <a:pPr algn="l"/>
            <a:r>
              <a:rPr sz="1800"/>
              <a:t>to pay a rent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315805-D206-414E-ABCD-F00A522050E0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1E897E-AA01-46D5-9CDC-EC81E66E2B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6159" y="438832"/>
            <a:ext cx="4067175" cy="62865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6E41AB7-0A78-4613-86E8-4868FC43775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7F0F6-0ECF-4603-BE6F-084BF71F4FC6}"/>
              </a:ext>
            </a:extLst>
          </p:cNvPr>
          <p:cNvSpPr>
            <a:spLocks noGrp="1"/>
          </p:cNvSpPr>
          <p:nvPr>
            <p:ph type="pic" sz="half" idx="14"/>
          </p:nvPr>
        </p:nvSpPr>
        <p:spPr/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79EB0C-C187-4E20-A307-959A685CE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787" y="869130"/>
            <a:ext cx="5497369" cy="4114800"/>
          </a:xfrm>
          <a:prstGeom prst="rect">
            <a:avLst/>
          </a:prstGeom>
        </p:spPr>
      </p:pic>
      <p:sp>
        <p:nvSpPr>
          <p:cNvPr id="7" name="The dice would generate…">
            <a:extLst>
              <a:ext uri="{FF2B5EF4-FFF2-40B4-BE49-F238E27FC236}">
                <a16:creationId xmlns:a16="http://schemas.microsoft.com/office/drawing/2014/main" id="{3441C984-6953-4BD1-A1C6-9708D25F6AAF}"/>
              </a:ext>
            </a:extLst>
          </p:cNvPr>
          <p:cNvSpPr txBox="1"/>
          <p:nvPr/>
        </p:nvSpPr>
        <p:spPr>
          <a:xfrm>
            <a:off x="4884380" y="5916269"/>
            <a:ext cx="6524223" cy="964367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sz="2800" dirty="0"/>
              <a:t>If, by accident, land on some one else’s tile,</a:t>
            </a:r>
          </a:p>
          <a:p>
            <a:r>
              <a:rPr lang="en-US" sz="2800" dirty="0"/>
              <a:t> then it would trigger this notice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42548888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AB23BD2-64EB-4B70-9FBB-E80998783268}"/>
              </a:ext>
            </a:extLst>
          </p:cNvPr>
          <p:cNvSpPr>
            <a:spLocks noGrp="1"/>
          </p:cNvSpPr>
          <p:nvPr>
            <p:ph type="pic" sz="half" idx="14"/>
          </p:nvPr>
        </p:nvSpPr>
        <p:spPr/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ACE115-AC4A-4B15-8E09-10EEC64C5B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653" y="1190625"/>
            <a:ext cx="4057650" cy="7372350"/>
          </a:xfrm>
          <a:prstGeom prst="rect">
            <a:avLst/>
          </a:prstGeom>
        </p:spPr>
      </p:pic>
      <p:sp>
        <p:nvSpPr>
          <p:cNvPr id="10" name="when Landing on the Chance…">
            <a:extLst>
              <a:ext uri="{FF2B5EF4-FFF2-40B4-BE49-F238E27FC236}">
                <a16:creationId xmlns:a16="http://schemas.microsoft.com/office/drawing/2014/main" id="{E64968F8-D7B8-42D6-A99B-94EFCA291BB5}"/>
              </a:ext>
            </a:extLst>
          </p:cNvPr>
          <p:cNvSpPr txBox="1"/>
          <p:nvPr/>
        </p:nvSpPr>
        <p:spPr>
          <a:xfrm>
            <a:off x="5132024" y="1097012"/>
            <a:ext cx="7005123" cy="2010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100"/>
            </a:pPr>
            <a:r>
              <a:rPr lang="en-US" dirty="0"/>
              <a:t>Players are not allowed to build houses </a:t>
            </a:r>
          </a:p>
          <a:p>
            <a:pPr algn="l">
              <a:defRPr sz="3100"/>
            </a:pPr>
            <a:r>
              <a:rPr lang="en-US" dirty="0"/>
              <a:t>on bus line, instead, if they own more than</a:t>
            </a:r>
          </a:p>
          <a:p>
            <a:pPr algn="l">
              <a:defRPr sz="3100"/>
            </a:pPr>
            <a:r>
              <a:rPr lang="en-US" dirty="0"/>
              <a:t>Two railroads, they can transport to the</a:t>
            </a:r>
          </a:p>
          <a:p>
            <a:pPr algn="l">
              <a:defRPr sz="3100"/>
            </a:pPr>
            <a:r>
              <a:rPr lang="en-US" dirty="0"/>
              <a:t>Other. </a:t>
            </a:r>
            <a:endParaRPr dirty="0"/>
          </a:p>
        </p:txBody>
      </p:sp>
      <p:pic>
        <p:nvPicPr>
          <p:cNvPr id="12" name="Railroad">
            <a:hlinkClick r:id="" action="ppaction://media"/>
            <a:extLst>
              <a:ext uri="{FF2B5EF4-FFF2-40B4-BE49-F238E27FC236}">
                <a16:creationId xmlns:a16="http://schemas.microsoft.com/office/drawing/2014/main" id="{990D72AD-28EC-40A7-9AB3-1FCB2D70DB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710578" y="3197028"/>
            <a:ext cx="4057649" cy="5983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63328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6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&gt;Players can add hotels to their properties.…"/>
          <p:cNvSpPr txBox="1"/>
          <p:nvPr/>
        </p:nvSpPr>
        <p:spPr>
          <a:xfrm>
            <a:off x="1073426" y="2234915"/>
            <a:ext cx="11445138" cy="3980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altLang="zh-CN" dirty="0"/>
              <a:t> </a:t>
            </a:r>
            <a:r>
              <a:rPr dirty="0"/>
              <a:t>&gt;Players can add </a:t>
            </a:r>
            <a:r>
              <a:rPr lang="en-US" dirty="0"/>
              <a:t>houses and </a:t>
            </a:r>
            <a:r>
              <a:rPr dirty="0"/>
              <a:t>hotels to their properties.</a:t>
            </a:r>
          </a:p>
          <a:p>
            <a:pPr algn="l"/>
            <a:r>
              <a:rPr dirty="0"/>
              <a:t>In this case, other players landing on it would be forced to pay a higher rent.</a:t>
            </a:r>
          </a:p>
          <a:p>
            <a:pPr algn="l"/>
            <a:r>
              <a:rPr dirty="0"/>
              <a:t>    &gt; When all the other players bankrupt, the </a:t>
            </a:r>
          </a:p>
          <a:p>
            <a:pPr algn="l"/>
            <a:r>
              <a:rPr dirty="0"/>
              <a:t>remaining one would be the winner.</a:t>
            </a:r>
          </a:p>
          <a:p>
            <a:pPr algn="l"/>
            <a:r>
              <a:rPr dirty="0"/>
              <a:t>    &gt;The game record would show up on the record</a:t>
            </a:r>
          </a:p>
          <a:p>
            <a:pPr algn="l"/>
            <a:r>
              <a:rPr dirty="0"/>
              <a:t>page. 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Bruinopol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Bruinopoly</a:t>
            </a:r>
          </a:p>
        </p:txBody>
      </p:sp>
      <p:sp>
        <p:nvSpPr>
          <p:cNvPr id="124" name="&gt; It’s our UCLA version of the Monopoly Game…"/>
          <p:cNvSpPr txBox="1"/>
          <p:nvPr/>
        </p:nvSpPr>
        <p:spPr>
          <a:xfrm>
            <a:off x="1292844" y="2886511"/>
            <a:ext cx="10121653" cy="3980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rPr dirty="0"/>
              <a:t> &gt; It’s our UCLA version of the Monopoly Game</a:t>
            </a:r>
          </a:p>
          <a:p>
            <a:pPr algn="l"/>
            <a:r>
              <a:rPr dirty="0"/>
              <a:t> &gt;The basic process is like a normal monopoly, but we added many special </a:t>
            </a:r>
            <a:r>
              <a:rPr lang="en-US" dirty="0"/>
              <a:t>features</a:t>
            </a:r>
            <a:r>
              <a:rPr dirty="0"/>
              <a:t> to make it unique and complex.</a:t>
            </a:r>
          </a:p>
          <a:p>
            <a:pPr algn="l"/>
            <a:r>
              <a:rPr dirty="0"/>
              <a:t> &gt;The game program is made up by a welcome window, a game setup page and </a:t>
            </a:r>
            <a:r>
              <a:rPr lang="en-US" dirty="0"/>
              <a:t>a main</a:t>
            </a:r>
            <a:r>
              <a:rPr dirty="0"/>
              <a:t> window</a:t>
            </a:r>
            <a:r>
              <a:rPr lang="en-US" altLang="zh-CN" dirty="0"/>
              <a:t> for gameboard.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Bruinopol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Class Hierarchy</a:t>
            </a:r>
            <a:endParaRPr dirty="0"/>
          </a:p>
        </p:txBody>
      </p:sp>
      <p:sp>
        <p:nvSpPr>
          <p:cNvPr id="124" name="&gt; It’s our UCLA version of the Monopoly Game…"/>
          <p:cNvSpPr txBox="1"/>
          <p:nvPr/>
        </p:nvSpPr>
        <p:spPr>
          <a:xfrm>
            <a:off x="1292844" y="3163510"/>
            <a:ext cx="10121653" cy="3426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rPr lang="en-US" altLang="zh-CN" dirty="0"/>
              <a:t> &gt;UI class: </a:t>
            </a:r>
          </a:p>
          <a:p>
            <a:pPr algn="l"/>
            <a:r>
              <a:rPr lang="en-US" altLang="zh-CN" dirty="0"/>
              <a:t>		</a:t>
            </a:r>
            <a:r>
              <a:rPr lang="en-US" altLang="zh-CN" dirty="0" err="1"/>
              <a:t>GameBoard</a:t>
            </a:r>
            <a:r>
              <a:rPr lang="en-US" altLang="zh-CN" dirty="0"/>
              <a:t>, </a:t>
            </a:r>
            <a:r>
              <a:rPr lang="en-US" altLang="zh-CN" dirty="0" err="1"/>
              <a:t>PlayerInfoDisplay</a:t>
            </a:r>
            <a:r>
              <a:rPr lang="en-US" altLang="zh-CN" dirty="0"/>
              <a:t>, </a:t>
            </a:r>
            <a:r>
              <a:rPr lang="en-US" altLang="zh-CN" dirty="0" err="1"/>
              <a:t>QLandingWindow</a:t>
            </a:r>
            <a:r>
              <a:rPr lang="en-US" altLang="zh-CN" dirty="0"/>
              <a:t>, Movement</a:t>
            </a:r>
          </a:p>
          <a:p>
            <a:pPr algn="l"/>
            <a:r>
              <a:rPr dirty="0"/>
              <a:t> </a:t>
            </a:r>
            <a:endParaRPr lang="en-US" altLang="zh-CN" dirty="0"/>
          </a:p>
          <a:p>
            <a:pPr algn="l"/>
            <a:r>
              <a:rPr dirty="0"/>
              <a:t>&gt;</a:t>
            </a:r>
            <a:r>
              <a:rPr lang="en-US" dirty="0"/>
              <a:t>Other class: </a:t>
            </a:r>
          </a:p>
          <a:p>
            <a:pPr algn="l"/>
            <a:r>
              <a:rPr lang="en-US" dirty="0"/>
              <a:t>		</a:t>
            </a:r>
            <a:r>
              <a:rPr lang="en-US" dirty="0" err="1"/>
              <a:t>Mainwindow</a:t>
            </a:r>
            <a:r>
              <a:rPr lang="en-US" dirty="0"/>
              <a:t>, Bank, Board, Dice,</a:t>
            </a:r>
          </a:p>
        </p:txBody>
      </p:sp>
    </p:spTree>
    <p:extLst>
      <p:ext uri="{BB962C8B-B14F-4D97-AF65-F5344CB8AC3E}">
        <p14:creationId xmlns:p14="http://schemas.microsoft.com/office/powerpoint/2010/main" val="308068207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Bruinopol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Tile Class Hierarchy</a:t>
            </a:r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4B217EC-BC67-4FB9-9368-92BC303FC4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836" t="38889" r="48047" b="32292"/>
          <a:stretch/>
        </p:blipFill>
        <p:spPr>
          <a:xfrm>
            <a:off x="2768600" y="2463800"/>
            <a:ext cx="7874000" cy="6345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41921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截屏2019-12-0121.10.03.png" descr="截屏2019-12-0121.10.03.png"/>
          <p:cNvPicPr>
            <a:picLocks noGrp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7345740" y="762118"/>
            <a:ext cx="4775201" cy="3098801"/>
          </a:xfrm>
          <a:prstGeom prst="rect">
            <a:avLst/>
          </a:prstGeom>
        </p:spPr>
      </p:pic>
      <p:pic>
        <p:nvPicPr>
          <p:cNvPr id="127" name="截屏2019-12-0121.10.16.png" descr="截屏2019-12-0121.10.16.png"/>
          <p:cNvPicPr>
            <a:picLocks noGrp="1"/>
          </p:cNvPicPr>
          <p:nvPr>
            <p:ph type="pic" idx="14"/>
          </p:nvPr>
        </p:nvPicPr>
        <p:blipFill>
          <a:blip r:embed="rId3"/>
          <a:stretch>
            <a:fillRect/>
          </a:stretch>
        </p:blipFill>
        <p:spPr>
          <a:xfrm>
            <a:off x="7345740" y="3987918"/>
            <a:ext cx="4775201" cy="4978401"/>
          </a:xfrm>
          <a:prstGeom prst="rect">
            <a:avLst/>
          </a:prstGeom>
        </p:spPr>
      </p:pic>
      <p:pic>
        <p:nvPicPr>
          <p:cNvPr id="128" name="截屏2019-12-0121.09.46.png" descr="截屏2019-12-0121.09.46.png"/>
          <p:cNvPicPr>
            <a:picLocks noGrp="1"/>
          </p:cNvPicPr>
          <p:nvPr>
            <p:ph type="pic" idx="15"/>
          </p:nvPr>
        </p:nvPicPr>
        <p:blipFill>
          <a:blip r:embed="rId4"/>
          <a:stretch>
            <a:fillRect/>
          </a:stretch>
        </p:blipFill>
        <p:spPr>
          <a:xfrm>
            <a:off x="582792" y="-904155"/>
            <a:ext cx="6178525" cy="8030101"/>
          </a:xfrm>
          <a:prstGeom prst="rect">
            <a:avLst/>
          </a:prstGeom>
        </p:spPr>
      </p:pic>
      <p:sp>
        <p:nvSpPr>
          <p:cNvPr id="129" name="线条"/>
          <p:cNvSpPr/>
          <p:nvPr/>
        </p:nvSpPr>
        <p:spPr>
          <a:xfrm flipV="1">
            <a:off x="6665544" y="7217933"/>
            <a:ext cx="1270001" cy="1270001"/>
          </a:xfrm>
          <a:prstGeom prst="line">
            <a:avLst/>
          </a:prstGeom>
          <a:ln w="38100">
            <a:solidFill>
              <a:srgbClr val="3E231A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000"/>
            </a:pPr>
            <a:endParaRPr/>
          </a:p>
        </p:txBody>
      </p:sp>
      <p:sp>
        <p:nvSpPr>
          <p:cNvPr id="130" name="Players can choose from different bear characters"/>
          <p:cNvSpPr txBox="1"/>
          <p:nvPr/>
        </p:nvSpPr>
        <p:spPr>
          <a:xfrm>
            <a:off x="3031183" y="7986438"/>
            <a:ext cx="3905331" cy="10414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Players can choose from different bear characters</a:t>
            </a:r>
          </a:p>
        </p:txBody>
      </p:sp>
      <p:sp>
        <p:nvSpPr>
          <p:cNvPr id="131" name="Besides NewGame, there is also a Record page that can show the past game record."/>
          <p:cNvSpPr txBox="1"/>
          <p:nvPr/>
        </p:nvSpPr>
        <p:spPr>
          <a:xfrm>
            <a:off x="1343994" y="6653792"/>
            <a:ext cx="4656121" cy="11938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sz="1800" dirty="0"/>
              <a:t>Besides </a:t>
            </a:r>
            <a:r>
              <a:rPr sz="1800" dirty="0" err="1"/>
              <a:t>NewGame</a:t>
            </a:r>
            <a:r>
              <a:rPr sz="1800" dirty="0"/>
              <a:t>, there is also a Record page that can show the past game record</a:t>
            </a:r>
            <a:r>
              <a:rPr dirty="0"/>
              <a:t>.</a:t>
            </a:r>
          </a:p>
        </p:txBody>
      </p:sp>
      <p:sp>
        <p:nvSpPr>
          <p:cNvPr id="132" name="线条"/>
          <p:cNvSpPr/>
          <p:nvPr/>
        </p:nvSpPr>
        <p:spPr>
          <a:xfrm flipV="1">
            <a:off x="3792587" y="5835383"/>
            <a:ext cx="786607" cy="786607"/>
          </a:xfrm>
          <a:prstGeom prst="line">
            <a:avLst/>
          </a:prstGeom>
          <a:ln w="38100">
            <a:solidFill>
              <a:srgbClr val="3E231A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000"/>
            </a:pPr>
            <a:endParaRPr/>
          </a:p>
        </p:txBody>
      </p:sp>
      <p:sp>
        <p:nvSpPr>
          <p:cNvPr id="133" name="线条"/>
          <p:cNvSpPr/>
          <p:nvPr/>
        </p:nvSpPr>
        <p:spPr>
          <a:xfrm flipH="1" flipV="1">
            <a:off x="9894653" y="1263376"/>
            <a:ext cx="653662" cy="1852415"/>
          </a:xfrm>
          <a:prstGeom prst="line">
            <a:avLst/>
          </a:prstGeom>
          <a:ln w="38100">
            <a:solidFill>
              <a:srgbClr val="3E231A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000"/>
            </a:pPr>
            <a:endParaRPr/>
          </a:p>
        </p:txBody>
      </p:sp>
      <p:sp>
        <p:nvSpPr>
          <p:cNvPr id="134" name="You can choose up to 4 players.…"/>
          <p:cNvSpPr txBox="1"/>
          <p:nvPr/>
        </p:nvSpPr>
        <p:spPr>
          <a:xfrm>
            <a:off x="6909742" y="3090826"/>
            <a:ext cx="5433400" cy="11938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800"/>
            </a:pPr>
            <a:r>
              <a:t>You can choose up to 4 players. </a:t>
            </a:r>
          </a:p>
          <a:p>
            <a:pPr>
              <a:defRPr sz="1800"/>
            </a:pPr>
            <a:r>
              <a:t>Also, you can decide the initial money and game setup!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0AA4CF89-7F72-4659-833F-DEE2E5BB5A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BB1AFAD0-3448-4FD4-A6CD-194376E44F95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l="10773" r="10773"/>
          <a:stretch>
            <a:fillRect/>
          </a:stretch>
        </p:blipFill>
        <p:spPr>
          <a:xfrm>
            <a:off x="1205095" y="852117"/>
            <a:ext cx="5956830" cy="44683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F61477-38D8-4A95-984E-D041D0EEE7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4759" y="5852224"/>
            <a:ext cx="6200180" cy="2464174"/>
          </a:xfrm>
          <a:prstGeom prst="rect">
            <a:avLst/>
          </a:prstGeom>
        </p:spPr>
      </p:pic>
      <p:sp>
        <p:nvSpPr>
          <p:cNvPr id="7" name="You can choose up to 4 players.…">
            <a:extLst>
              <a:ext uri="{FF2B5EF4-FFF2-40B4-BE49-F238E27FC236}">
                <a16:creationId xmlns:a16="http://schemas.microsoft.com/office/drawing/2014/main" id="{C5E9E398-A885-42DF-AAD0-25AACE071688}"/>
              </a:ext>
            </a:extLst>
          </p:cNvPr>
          <p:cNvSpPr txBox="1"/>
          <p:nvPr/>
        </p:nvSpPr>
        <p:spPr>
          <a:xfrm>
            <a:off x="7161925" y="3460932"/>
            <a:ext cx="5433400" cy="933589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800"/>
            </a:pPr>
            <a:r>
              <a:rPr lang="en-US" dirty="0"/>
              <a:t>Here checks the player icon and nickname. Icon cannot be the same and nickname cannot be empty nor the same</a:t>
            </a:r>
            <a:endParaRPr dirty="0"/>
          </a:p>
        </p:txBody>
      </p:sp>
      <p:sp>
        <p:nvSpPr>
          <p:cNvPr id="8" name="线条">
            <a:extLst>
              <a:ext uri="{FF2B5EF4-FFF2-40B4-BE49-F238E27FC236}">
                <a16:creationId xmlns:a16="http://schemas.microsoft.com/office/drawing/2014/main" id="{0C419FE5-9244-4078-B00C-F9C9641F97C8}"/>
              </a:ext>
            </a:extLst>
          </p:cNvPr>
          <p:cNvSpPr/>
          <p:nvPr/>
        </p:nvSpPr>
        <p:spPr>
          <a:xfrm flipH="1" flipV="1">
            <a:off x="6696635" y="2509733"/>
            <a:ext cx="2155631" cy="645004"/>
          </a:xfrm>
          <a:prstGeom prst="line">
            <a:avLst/>
          </a:prstGeom>
          <a:ln w="38100">
            <a:solidFill>
              <a:srgbClr val="3E231A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000"/>
            </a:pPr>
            <a:endParaRPr/>
          </a:p>
        </p:txBody>
      </p:sp>
      <p:sp>
        <p:nvSpPr>
          <p:cNvPr id="9" name="线条">
            <a:extLst>
              <a:ext uri="{FF2B5EF4-FFF2-40B4-BE49-F238E27FC236}">
                <a16:creationId xmlns:a16="http://schemas.microsoft.com/office/drawing/2014/main" id="{56E54DD9-019F-4D56-8575-297A826C5342}"/>
              </a:ext>
            </a:extLst>
          </p:cNvPr>
          <p:cNvSpPr/>
          <p:nvPr/>
        </p:nvSpPr>
        <p:spPr>
          <a:xfrm flipV="1">
            <a:off x="8525435" y="4876799"/>
            <a:ext cx="2022880" cy="1395559"/>
          </a:xfrm>
          <a:prstGeom prst="line">
            <a:avLst/>
          </a:prstGeom>
          <a:ln w="38100">
            <a:solidFill>
              <a:srgbClr val="3E231A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0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651715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ince some random events may not be shown in the presentation, we would firstly use some screenshots to exhibit those special events."/>
          <p:cNvSpPr txBox="1">
            <a:spLocks noGrp="1"/>
          </p:cNvSpPr>
          <p:nvPr>
            <p:ph type="body" idx="13"/>
          </p:nvPr>
        </p:nvSpPr>
        <p:spPr>
          <a:xfrm>
            <a:off x="1270000" y="3517900"/>
            <a:ext cx="10464800" cy="2349501"/>
          </a:xfrm>
          <a:prstGeom prst="rect">
            <a:avLst/>
          </a:prstGeom>
        </p:spPr>
        <p:txBody>
          <a:bodyPr/>
          <a:lstStyle/>
          <a:p>
            <a:r>
              <a:rPr dirty="0"/>
              <a:t>Since some random events may not be shown in the presentation, we would firstly use some screenshots to exhibit those special events.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he gameboard contains 13 buyable properties. Different properties have different prices and rents. When landing on the property, certain property with information would show up"/>
          <p:cNvSpPr txBox="1">
            <a:spLocks noGrp="1"/>
          </p:cNvSpPr>
          <p:nvPr>
            <p:ph type="body" sz="half" idx="1"/>
          </p:nvPr>
        </p:nvSpPr>
        <p:spPr>
          <a:xfrm>
            <a:off x="958858" y="6593677"/>
            <a:ext cx="10512480" cy="3386524"/>
          </a:xfrm>
          <a:prstGeom prst="rect">
            <a:avLst/>
          </a:prstGeom>
        </p:spPr>
        <p:txBody>
          <a:bodyPr/>
          <a:lstStyle>
            <a:lvl1pPr marL="368299" indent="-368299">
              <a:buBlip>
                <a:blip r:embed="rId2"/>
              </a:buBlip>
              <a:defRPr sz="2000"/>
            </a:lvl1pPr>
          </a:lstStyle>
          <a:p>
            <a:r>
              <a:rPr dirty="0"/>
              <a:t>The gameboard contains 13 buyable properties. Different properties have different prices and rents. When landing on the property, certain property with information would show up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04DD37E-7EFA-4783-975E-C0E21CD79B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107" y="1011403"/>
            <a:ext cx="11154585" cy="649057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866AF120-3E75-47E1-AE15-301600F45F80}"/>
              </a:ext>
            </a:extLst>
          </p:cNvPr>
          <p:cNvSpPr>
            <a:spLocks noGrp="1"/>
          </p:cNvSpPr>
          <p:nvPr>
            <p:ph type="pic" sz="half" idx="13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194D79-D132-4592-ADEA-547CAAA18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8BDBA5-0CDC-4405-8B9C-1B5D1C10B1E1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270000" y="2819400"/>
            <a:ext cx="10697882" cy="5651500"/>
          </a:xfrm>
        </p:spPr>
        <p:txBody>
          <a:bodyPr/>
          <a:lstStyle/>
          <a:p>
            <a:r>
              <a:rPr lang="en-US" altLang="zh-CN" dirty="0"/>
              <a:t>The player display area will display the player’s up to date gaming status.</a:t>
            </a:r>
            <a:endParaRPr lang="zh-CN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B7A520-5C04-491B-B9B7-7A7B5A3414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756" y="1057088"/>
            <a:ext cx="11615287" cy="337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515434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Parchment">
  <a:themeElements>
    <a:clrScheme name="Parchment">
      <a:dk1>
        <a:srgbClr val="3E231A"/>
      </a:dk1>
      <a:lt1>
        <a:srgbClr val="24383E"/>
      </a:lt1>
      <a:dk2>
        <a:srgbClr val="5C5E5F"/>
      </a:dk2>
      <a:lt2>
        <a:srgbClr val="CBCBCB"/>
      </a:lt2>
      <a:accent1>
        <a:srgbClr val="738CAB"/>
      </a:accent1>
      <a:accent2>
        <a:srgbClr val="7E9769"/>
      </a:accent2>
      <a:accent3>
        <a:srgbClr val="D3B64B"/>
      </a:accent3>
      <a:accent4>
        <a:srgbClr val="B99769"/>
      </a:accent4>
      <a:accent5>
        <a:srgbClr val="981800"/>
      </a:accent5>
      <a:accent6>
        <a:srgbClr val="9383A0"/>
      </a:accent6>
      <a:hlink>
        <a:srgbClr val="0000FF"/>
      </a:hlink>
      <a:folHlink>
        <a:srgbClr val="FF00FF"/>
      </a:folHlink>
    </a:clrScheme>
    <a:fontScheme name="Parchment">
      <a:majorFont>
        <a:latin typeface="Papyrus"/>
        <a:ea typeface="Papyrus"/>
        <a:cs typeface="Papyrus"/>
      </a:majorFont>
      <a:minorFont>
        <a:latin typeface="Papyrus"/>
        <a:ea typeface="Papyrus"/>
        <a:cs typeface="Papyrus"/>
      </a:minorFont>
    </a:fontScheme>
    <a:fmtScheme name="Parchm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25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762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3E231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3E231A"/>
            </a:solidFill>
            <a:effectLst/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Parchment">
  <a:themeElements>
    <a:clrScheme name="Parchment">
      <a:dk1>
        <a:srgbClr val="000000"/>
      </a:dk1>
      <a:lt1>
        <a:srgbClr val="FFFFFF"/>
      </a:lt1>
      <a:dk2>
        <a:srgbClr val="5C5E5F"/>
      </a:dk2>
      <a:lt2>
        <a:srgbClr val="CBCBCB"/>
      </a:lt2>
      <a:accent1>
        <a:srgbClr val="738CAB"/>
      </a:accent1>
      <a:accent2>
        <a:srgbClr val="7E9769"/>
      </a:accent2>
      <a:accent3>
        <a:srgbClr val="D3B64B"/>
      </a:accent3>
      <a:accent4>
        <a:srgbClr val="B99769"/>
      </a:accent4>
      <a:accent5>
        <a:srgbClr val="981800"/>
      </a:accent5>
      <a:accent6>
        <a:srgbClr val="9383A0"/>
      </a:accent6>
      <a:hlink>
        <a:srgbClr val="0000FF"/>
      </a:hlink>
      <a:folHlink>
        <a:srgbClr val="FF00FF"/>
      </a:folHlink>
    </a:clrScheme>
    <a:fontScheme name="Parchment">
      <a:majorFont>
        <a:latin typeface="Papyrus"/>
        <a:ea typeface="Papyrus"/>
        <a:cs typeface="Papyrus"/>
      </a:majorFont>
      <a:minorFont>
        <a:latin typeface="Papyrus"/>
        <a:ea typeface="Papyrus"/>
        <a:cs typeface="Papyrus"/>
      </a:minorFont>
    </a:fontScheme>
    <a:fmtScheme name="Parchm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25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762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3E231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3E231A"/>
            </a:solidFill>
            <a:effectLst/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405</Words>
  <Application>Microsoft Office PowerPoint</Application>
  <PresentationFormat>Custom</PresentationFormat>
  <Paragraphs>46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Helvetica Neue</vt:lpstr>
      <vt:lpstr>Papyrus</vt:lpstr>
      <vt:lpstr>Parchment</vt:lpstr>
      <vt:lpstr>Pic 10C Project  Bruinopoly</vt:lpstr>
      <vt:lpstr>Bruinopoly</vt:lpstr>
      <vt:lpstr>Class Hierarchy</vt:lpstr>
      <vt:lpstr>Tile Class Hierarchy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Pic 10C Project  Bruinopoly</dc:title>
  <cp:lastModifiedBy>Arteecold</cp:lastModifiedBy>
  <cp:revision>15</cp:revision>
  <dcterms:modified xsi:type="dcterms:W3CDTF">2019-12-11T00:24:02Z</dcterms:modified>
</cp:coreProperties>
</file>